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3" r:id="rId4"/>
    <p:sldId id="264" r:id="rId5"/>
    <p:sldId id="265" r:id="rId6"/>
    <p:sldId id="266" r:id="rId7"/>
    <p:sldId id="267" r:id="rId8"/>
    <p:sldId id="258" r:id="rId9"/>
    <p:sldId id="268" r:id="rId10"/>
    <p:sldId id="259" r:id="rId11"/>
    <p:sldId id="269" r:id="rId12"/>
    <p:sldId id="260" r:id="rId13"/>
    <p:sldId id="261" r:id="rId14"/>
    <p:sldId id="262" r:id="rId15"/>
    <p:sldId id="274" r:id="rId16"/>
    <p:sldId id="272" r:id="rId17"/>
    <p:sldId id="270" r:id="rId18"/>
    <p:sldId id="27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082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67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6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33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46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8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00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90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30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36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64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  <a:t>07.11.2018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5845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I7nEWUjk3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7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</a:p>
          <a:p>
            <a:r>
              <a:rPr lang="ru-RU" dirty="0" smtClean="0"/>
              <a:t>Известковые раковины фораминифер</a:t>
            </a:r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966603" y="6179127"/>
            <a:ext cx="1771652" cy="304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10" y="5415111"/>
            <a:ext cx="1731693" cy="131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31" y="0"/>
            <a:ext cx="1823896" cy="145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5764370" y="341631"/>
            <a:ext cx="516357" cy="2008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51150" y="780089"/>
            <a:ext cx="2028079" cy="135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>
            <a:off x="1076115" y="2501859"/>
            <a:ext cx="420526" cy="6030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01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митохондрий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906818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Митохондрии с пластинчатыми </a:t>
            </a:r>
            <a:r>
              <a:rPr lang="ru-RU" dirty="0" err="1" smtClean="0"/>
              <a:t>кристами</a:t>
            </a:r>
            <a:r>
              <a:rPr lang="ru-RU" dirty="0" smtClean="0"/>
              <a:t> характерны для </a:t>
            </a:r>
            <a:r>
              <a:rPr lang="en-US" dirty="0" err="1" smtClean="0"/>
              <a:t>Archaeplastida</a:t>
            </a:r>
            <a:r>
              <a:rPr lang="en-US" dirty="0"/>
              <a:t> </a:t>
            </a:r>
            <a:r>
              <a:rPr lang="ru-RU" dirty="0" smtClean="0"/>
              <a:t>и </a:t>
            </a:r>
            <a:r>
              <a:rPr lang="en-US" dirty="0" err="1" smtClean="0"/>
              <a:t>Opisthokonta</a:t>
            </a:r>
            <a:r>
              <a:rPr lang="en-US" dirty="0" smtClean="0"/>
              <a:t>, </a:t>
            </a:r>
            <a:r>
              <a:rPr lang="ru-RU" dirty="0" smtClean="0"/>
              <a:t>митохондрии с трубчатыми </a:t>
            </a:r>
            <a:r>
              <a:rPr lang="ru-RU" dirty="0" err="1" smtClean="0"/>
              <a:t>кристами</a:t>
            </a:r>
            <a:r>
              <a:rPr lang="ru-RU" dirty="0" smtClean="0"/>
              <a:t> встречаются среди </a:t>
            </a:r>
            <a:r>
              <a:rPr lang="en-US" dirty="0" err="1" smtClean="0"/>
              <a:t>Stramenopiles</a:t>
            </a:r>
            <a:r>
              <a:rPr lang="ru-RU" dirty="0" smtClean="0"/>
              <a:t>, с везикулярными – у </a:t>
            </a:r>
            <a:r>
              <a:rPr lang="en-US" dirty="0" err="1" smtClean="0"/>
              <a:t>Alveolata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728" y="457399"/>
            <a:ext cx="3209582" cy="224885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728" y="2986335"/>
            <a:ext cx="3113584" cy="1804059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7935374" y="4664074"/>
            <a:ext cx="4036291" cy="198610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ru-RU" dirty="0"/>
          </a:p>
          <a:p>
            <a:pPr marL="0" indent="0" algn="just">
              <a:buNone/>
            </a:pPr>
            <a:r>
              <a:rPr lang="en-US" dirty="0"/>
              <a:t>B – </a:t>
            </a:r>
            <a:r>
              <a:rPr lang="ru-RU" dirty="0"/>
              <a:t>митохондрия </a:t>
            </a:r>
            <a:r>
              <a:rPr lang="ru-RU" dirty="0" smtClean="0"/>
              <a:t>амёбы </a:t>
            </a:r>
            <a:r>
              <a:rPr lang="en-US" i="1" dirty="0" err="1"/>
              <a:t>Thecamoeba</a:t>
            </a:r>
            <a:r>
              <a:rPr lang="en-US" i="1" dirty="0"/>
              <a:t> </a:t>
            </a:r>
            <a:r>
              <a:rPr lang="en-US" i="1" dirty="0" err="1" smtClean="0"/>
              <a:t>striata</a:t>
            </a:r>
            <a:r>
              <a:rPr lang="ru-RU" i="1" dirty="0" smtClean="0"/>
              <a:t> </a:t>
            </a:r>
            <a:r>
              <a:rPr lang="ru-RU" dirty="0" smtClean="0"/>
              <a:t>(</a:t>
            </a:r>
            <a:r>
              <a:rPr lang="en-US" dirty="0" err="1" smtClean="0"/>
              <a:t>Amoebozoa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ru-RU" dirty="0"/>
              <a:t>с трубчатыми </a:t>
            </a:r>
            <a:r>
              <a:rPr lang="ru-RU" dirty="0" err="1"/>
              <a:t>кристами</a:t>
            </a:r>
            <a:r>
              <a:rPr lang="ru-RU" dirty="0"/>
              <a:t>; </a:t>
            </a:r>
            <a:r>
              <a:rPr lang="en-US" dirty="0"/>
              <a:t>C – </a:t>
            </a:r>
            <a:r>
              <a:rPr lang="ru-RU" dirty="0"/>
              <a:t>митохондрия </a:t>
            </a:r>
            <a:r>
              <a:rPr lang="ru-RU" dirty="0" smtClean="0"/>
              <a:t>амёбы </a:t>
            </a:r>
            <a:r>
              <a:rPr lang="en-US" i="1" dirty="0" err="1"/>
              <a:t>Euhyperamoeba</a:t>
            </a:r>
            <a:r>
              <a:rPr lang="en-US" i="1" dirty="0"/>
              <a:t> </a:t>
            </a:r>
            <a:r>
              <a:rPr lang="en-US" i="1" dirty="0" err="1" smtClean="0"/>
              <a:t>fallax</a:t>
            </a:r>
            <a:r>
              <a:rPr lang="en-US" i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Excavata</a:t>
            </a:r>
            <a:r>
              <a:rPr lang="en-US" dirty="0" smtClean="0"/>
              <a:t>)</a:t>
            </a:r>
            <a:r>
              <a:rPr lang="en-US" i="1" dirty="0" smtClean="0"/>
              <a:t> </a:t>
            </a:r>
            <a:r>
              <a:rPr lang="ru-RU" dirty="0"/>
              <a:t>с пластинчатыми </a:t>
            </a:r>
            <a:r>
              <a:rPr lang="ru-RU" dirty="0" err="1"/>
              <a:t>кристами</a:t>
            </a:r>
            <a:r>
              <a:rPr lang="ru-RU" dirty="0"/>
              <a:t> (стрелка). Масштаб - 500 </a:t>
            </a:r>
            <a:r>
              <a:rPr lang="en-US" dirty="0"/>
              <a:t>nm.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4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27" y="83128"/>
            <a:ext cx="6699628" cy="668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25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585584" cy="1325563"/>
          </a:xfrm>
        </p:spPr>
        <p:txBody>
          <a:bodyPr>
            <a:normAutofit/>
          </a:bodyPr>
          <a:lstStyle/>
          <a:p>
            <a:r>
              <a:rPr lang="en-US" dirty="0" err="1"/>
              <a:t>Chromerida</a:t>
            </a:r>
            <a:r>
              <a:rPr lang="en-US" dirty="0"/>
              <a:t> </a:t>
            </a:r>
            <a:r>
              <a:rPr lang="en-US" dirty="0" smtClean="0"/>
              <a:t>- </a:t>
            </a:r>
            <a:r>
              <a:rPr lang="ru-RU" dirty="0" smtClean="0"/>
              <a:t>ближайшие родственники </a:t>
            </a:r>
            <a:r>
              <a:rPr lang="en-US" dirty="0" err="1" smtClean="0"/>
              <a:t>Apicomplexa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945155" cy="4351338"/>
          </a:xfrm>
        </p:spPr>
        <p:txBody>
          <a:bodyPr/>
          <a:lstStyle/>
          <a:p>
            <a:r>
              <a:rPr lang="ru-RU" dirty="0" smtClean="0"/>
              <a:t>Фотосинтезирующие протисты, симбионты кораллов</a:t>
            </a:r>
          </a:p>
          <a:p>
            <a:r>
              <a:rPr lang="ru-RU" dirty="0" smtClean="0"/>
              <a:t>Хлоропласты очень похожи на </a:t>
            </a:r>
            <a:r>
              <a:rPr lang="ru-RU" dirty="0" err="1" smtClean="0"/>
              <a:t>апикопласты</a:t>
            </a:r>
            <a:r>
              <a:rPr lang="ru-RU" dirty="0" smtClean="0"/>
              <a:t> споровиков (по строению и физиологии)</a:t>
            </a:r>
          </a:p>
          <a:p>
            <a:r>
              <a:rPr lang="ru-RU" dirty="0" smtClean="0"/>
              <a:t>Это позволяет использовать культуры клеток </a:t>
            </a:r>
            <a:r>
              <a:rPr lang="ru-RU" dirty="0" err="1" smtClean="0"/>
              <a:t>хромерид</a:t>
            </a:r>
            <a:r>
              <a:rPr lang="ru-RU" dirty="0" smtClean="0"/>
              <a:t> для испытания лекарств от возбуждаемых споровиками заболеваний</a:t>
            </a:r>
            <a:endParaRPr lang="ru-RU" dirty="0"/>
          </a:p>
        </p:txBody>
      </p:sp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337" y="818780"/>
            <a:ext cx="2676000" cy="20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23784" y="286634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Chromera</a:t>
            </a:r>
            <a:r>
              <a:rPr lang="en-US" b="1" i="1" dirty="0"/>
              <a:t> </a:t>
            </a:r>
            <a:r>
              <a:rPr lang="en-US" b="1" i="1" dirty="0" err="1"/>
              <a:t>velia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3099" t="28932" r="33791" b="47738"/>
          <a:stretch/>
        </p:blipFill>
        <p:spPr>
          <a:xfrm>
            <a:off x="8510062" y="3433618"/>
            <a:ext cx="2682566" cy="2647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3784" y="6107453"/>
            <a:ext cx="2327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Vitrella</a:t>
            </a:r>
            <a:r>
              <a:rPr lang="en-US" b="1" i="1" dirty="0"/>
              <a:t> </a:t>
            </a:r>
            <a:r>
              <a:rPr lang="en-US" b="1" i="1" dirty="0" err="1"/>
              <a:t>brassicaformis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05582" cy="1325563"/>
          </a:xfrm>
        </p:spPr>
        <p:txBody>
          <a:bodyPr/>
          <a:lstStyle/>
          <a:p>
            <a:r>
              <a:rPr lang="ru-RU" dirty="0" smtClean="0"/>
              <a:t>Устройство жгутика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/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77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94335"/>
            <a:ext cx="2827455" cy="188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43" y="559837"/>
            <a:ext cx="3955365" cy="18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546" y="655844"/>
            <a:ext cx="1797681" cy="184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5" y="3660181"/>
            <a:ext cx="2811270" cy="19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60849" y="2505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6145653" y="2505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10328771" y="25057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1849424" y="58585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</a:p>
        </p:txBody>
      </p:sp>
      <p:sp>
        <p:nvSpPr>
          <p:cNvPr id="13" name="Объект 12"/>
          <p:cNvSpPr>
            <a:spLocks noGrp="1"/>
          </p:cNvSpPr>
          <p:nvPr>
            <p:ph idx="1"/>
          </p:nvPr>
        </p:nvSpPr>
        <p:spPr>
          <a:xfrm>
            <a:off x="8117632" y="3684483"/>
            <a:ext cx="2873829" cy="2174033"/>
          </a:xfrm>
        </p:spPr>
        <p:txBody>
          <a:bodyPr/>
          <a:lstStyle/>
          <a:p>
            <a:r>
              <a:rPr lang="en-US" dirty="0" err="1" smtClean="0"/>
              <a:t>Archaeplastida</a:t>
            </a:r>
            <a:endParaRPr lang="en-US" dirty="0" smtClean="0"/>
          </a:p>
          <a:p>
            <a:r>
              <a:rPr lang="en-US" dirty="0" err="1" smtClean="0"/>
              <a:t>Excavata</a:t>
            </a:r>
            <a:endParaRPr lang="en-US" dirty="0" smtClean="0"/>
          </a:p>
          <a:p>
            <a:r>
              <a:rPr lang="en-US" dirty="0" err="1" smtClean="0"/>
              <a:t>Alveolata</a:t>
            </a:r>
            <a:endParaRPr lang="en-US" dirty="0" smtClean="0"/>
          </a:p>
          <a:p>
            <a:r>
              <a:rPr lang="en-US" dirty="0" err="1" smtClean="0"/>
              <a:t>Opisthokonta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486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38" y="1827376"/>
            <a:ext cx="4749120" cy="339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2835" y="5293300"/>
            <a:ext cx="1898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Amoeba </a:t>
            </a:r>
            <a:r>
              <a:rPr lang="en-US" sz="2000" i="1" dirty="0" err="1"/>
              <a:t>proteus</a:t>
            </a:r>
            <a:endParaRPr 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747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Покровы, </a:t>
            </a:r>
            <a:r>
              <a:rPr lang="ru-RU" dirty="0" err="1" smtClean="0"/>
              <a:t>подмембранные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27037" y="5225982"/>
            <a:ext cx="5534891" cy="1150995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ru-RU" sz="2800" dirty="0" err="1"/>
              <a:t>Тубулемма</a:t>
            </a:r>
            <a:r>
              <a:rPr lang="ru-RU" sz="2800" dirty="0"/>
              <a:t> </a:t>
            </a:r>
            <a:r>
              <a:rPr lang="ru-RU" sz="2800" dirty="0" smtClean="0"/>
              <a:t>трипаносом</a:t>
            </a:r>
          </a:p>
          <a:p>
            <a:pPr marL="228600" lvl="1">
              <a:spcBef>
                <a:spcPts val="1000"/>
              </a:spcBef>
            </a:pPr>
            <a:r>
              <a:rPr lang="ru-RU" sz="2800" dirty="0" smtClean="0"/>
              <a:t>Гребенчатая </a:t>
            </a:r>
            <a:r>
              <a:rPr lang="ru-RU" sz="2800" dirty="0" err="1" smtClean="0"/>
              <a:t>тубулемма</a:t>
            </a:r>
            <a:r>
              <a:rPr lang="ru-RU" sz="2800" dirty="0" smtClean="0"/>
              <a:t> опалин</a:t>
            </a:r>
            <a:endParaRPr lang="en-US" sz="2800" dirty="0"/>
          </a:p>
          <a:p>
            <a:endParaRPr lang="ru-RU" dirty="0"/>
          </a:p>
        </p:txBody>
      </p:sp>
      <p:pic>
        <p:nvPicPr>
          <p:cNvPr id="5" name="Рисунок 4" descr="ÐÐ°ÑÑÐ¸Ð½ÐºÐ¸ Ð¿Ð¾ Ð·Ð°Ð¿ÑÐ¾ÑÑ Ð³ÑÐµÐ±ÐµÐ½ÑÐ°ÑÐ°Ñ ÑÑÐ±ÑÐ»ÐµÐ¼Ð¼Ð°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0" t="52850" r="38183" b="10662"/>
          <a:stretch/>
        </p:blipFill>
        <p:spPr bwMode="auto">
          <a:xfrm>
            <a:off x="1808018" y="2046287"/>
            <a:ext cx="3094182" cy="312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33" y="1427530"/>
            <a:ext cx="3354978" cy="154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33826" y="3084945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Трипаносомы в мазке крови</a:t>
            </a:r>
            <a:endParaRPr lang="ru-RU" dirty="0"/>
          </a:p>
        </p:txBody>
      </p:sp>
      <p:pic>
        <p:nvPicPr>
          <p:cNvPr id="8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733" y="3607234"/>
            <a:ext cx="3354976" cy="205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33732" y="580148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Опалина</a:t>
            </a:r>
            <a:endParaRPr lang="ru-RU" dirty="0"/>
          </a:p>
        </p:txBody>
      </p:sp>
      <p:cxnSp>
        <p:nvCxnSpPr>
          <p:cNvPr id="10" name="Прямая со стрелкой 9"/>
          <p:cNvCxnSpPr/>
          <p:nvPr/>
        </p:nvCxnSpPr>
        <p:spPr>
          <a:xfrm flipV="1">
            <a:off x="5046404" y="2199175"/>
            <a:ext cx="2749087" cy="3133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>
            <a:off x="5046404" y="4225853"/>
            <a:ext cx="2832214" cy="4088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88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 flipV="1">
            <a:off x="2515640" y="5273965"/>
            <a:ext cx="809451" cy="2493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4784045"/>
            <a:ext cx="2414040" cy="14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 rot="1542102">
            <a:off x="2641601" y="6046058"/>
            <a:ext cx="169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</a:t>
            </a:r>
            <a:r>
              <a:rPr lang="en-US" b="1" dirty="0" err="1"/>
              <a:t>Stramenopiles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18" name="Прямая со стрелкой 17"/>
          <p:cNvCxnSpPr/>
          <p:nvPr/>
        </p:nvCxnSpPr>
        <p:spPr>
          <a:xfrm flipH="1">
            <a:off x="10409382" y="1939636"/>
            <a:ext cx="434109" cy="41563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699" y="727657"/>
            <a:ext cx="2529556" cy="116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63343"/>
            <a:ext cx="4060682" cy="18498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Покровы, </a:t>
            </a:r>
            <a:r>
              <a:rPr lang="ru-RU" dirty="0" err="1"/>
              <a:t>подмембранные</a:t>
            </a:r>
            <a:r>
              <a:rPr lang="ru-RU" dirty="0"/>
              <a:t> структуры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18211"/>
            <a:ext cx="4001655" cy="464993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Пелликула эвглен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64" y="4539076"/>
            <a:ext cx="3921600" cy="19723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930" y="1783233"/>
            <a:ext cx="3695598" cy="17683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37882" y="4669399"/>
            <a:ext cx="283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Белковые пластины</a:t>
            </a:r>
          </a:p>
          <a:p>
            <a:r>
              <a:rPr lang="ru-RU" dirty="0" smtClean="0"/>
              <a:t>(выделены синим цветом)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 flipV="1">
            <a:off x="3525243" y="3912799"/>
            <a:ext cx="1905739" cy="7988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3330746" y="2665445"/>
            <a:ext cx="2414272" cy="9663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0486" y="1742115"/>
            <a:ext cx="219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Микротрубочки </a:t>
            </a:r>
          </a:p>
          <a:p>
            <a:r>
              <a:rPr lang="ru-RU" dirty="0" smtClean="0"/>
              <a:t>(выделены красным</a:t>
            </a:r>
          </a:p>
          <a:p>
            <a:r>
              <a:rPr lang="ru-RU" dirty="0" smtClean="0"/>
              <a:t>цветом)</a:t>
            </a:r>
            <a:endParaRPr lang="ru-RU" dirty="0"/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1220766" y="3188245"/>
            <a:ext cx="960661" cy="15336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2463" y="4711609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Актиновые</a:t>
            </a:r>
            <a:r>
              <a:rPr lang="ru-RU" dirty="0" smtClean="0"/>
              <a:t> </a:t>
            </a:r>
            <a:r>
              <a:rPr lang="ru-RU" dirty="0" err="1" smtClean="0"/>
              <a:t>филаменты</a:t>
            </a:r>
            <a:endParaRPr lang="ru-RU" dirty="0"/>
          </a:p>
        </p:txBody>
      </p:sp>
      <p:cxnSp>
        <p:nvCxnSpPr>
          <p:cNvPr id="22" name="Прямая со стрелкой 21"/>
          <p:cNvCxnSpPr/>
          <p:nvPr/>
        </p:nvCxnSpPr>
        <p:spPr>
          <a:xfrm>
            <a:off x="6425721" y="2567329"/>
            <a:ext cx="2062497" cy="5002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6781227" y="3067547"/>
            <a:ext cx="2122628" cy="1654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463" y="408412"/>
            <a:ext cx="2217681" cy="1115362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H="1">
            <a:off x="10381196" y="1523774"/>
            <a:ext cx="822513" cy="7151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8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fI7nEWUjk3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1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Покровы, </a:t>
            </a:r>
            <a:r>
              <a:rPr lang="ru-RU" dirty="0" err="1"/>
              <a:t>подмембранные</a:t>
            </a:r>
            <a:r>
              <a:rPr lang="ru-RU" dirty="0"/>
              <a:t> структуры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8" y="1825624"/>
            <a:ext cx="7788565" cy="1323975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ru-RU" sz="2800" dirty="0"/>
              <a:t>Пелликула альвеолярного типа (все </a:t>
            </a:r>
            <a:r>
              <a:rPr lang="en-US" sz="2800" dirty="0" err="1"/>
              <a:t>Alveolata</a:t>
            </a:r>
            <a:r>
              <a:rPr lang="en-US" sz="2800" dirty="0" smtClean="0"/>
              <a:t>)</a:t>
            </a:r>
            <a:endParaRPr lang="ru-RU" sz="2800" dirty="0" smtClean="0"/>
          </a:p>
          <a:p>
            <a:pPr marL="228600" lvl="1">
              <a:spcBef>
                <a:spcPts val="1000"/>
              </a:spcBef>
            </a:pPr>
            <a:r>
              <a:rPr lang="ru-RU" sz="2800" dirty="0" smtClean="0"/>
              <a:t>Альвеолы могут быть заполнены аморфным либо плотным матриксом</a:t>
            </a:r>
            <a:endParaRPr lang="en-US" sz="2800" dirty="0"/>
          </a:p>
          <a:p>
            <a:endParaRPr lang="ru-RU" dirty="0"/>
          </a:p>
        </p:txBody>
      </p:sp>
      <p:pic>
        <p:nvPicPr>
          <p:cNvPr id="4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46" y="3398983"/>
            <a:ext cx="1725100" cy="18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321" y="3398983"/>
            <a:ext cx="2716352" cy="181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5258" y="5461278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Тека</a:t>
            </a:r>
            <a:r>
              <a:rPr lang="ru-RU" dirty="0" smtClean="0"/>
              <a:t> </a:t>
            </a:r>
            <a:r>
              <a:rPr lang="ru-RU" dirty="0" err="1" smtClean="0"/>
              <a:t>динофлагелляты</a:t>
            </a:r>
            <a:endParaRPr lang="en-US" dirty="0" smtClean="0"/>
          </a:p>
          <a:p>
            <a:r>
              <a:rPr lang="en-US" i="1" dirty="0" err="1" smtClean="0"/>
              <a:t>Lingulodinium</a:t>
            </a:r>
            <a:r>
              <a:rPr lang="en-US" i="1" dirty="0" smtClean="0"/>
              <a:t> </a:t>
            </a:r>
            <a:r>
              <a:rPr lang="en-US" i="1" dirty="0" err="1"/>
              <a:t>polyedra</a:t>
            </a:r>
            <a:endParaRPr lang="ru-RU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479854" y="5461278"/>
            <a:ext cx="294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Атекальная</a:t>
            </a:r>
            <a:r>
              <a:rPr lang="ru-RU" dirty="0" smtClean="0"/>
              <a:t> </a:t>
            </a:r>
            <a:r>
              <a:rPr lang="ru-RU" dirty="0" err="1" smtClean="0"/>
              <a:t>динофлагеллят</a:t>
            </a:r>
            <a:r>
              <a:rPr lang="ru-RU" dirty="0" err="1"/>
              <a:t>а</a:t>
            </a:r>
            <a:endParaRPr lang="en-US" dirty="0" smtClean="0"/>
          </a:p>
          <a:p>
            <a:r>
              <a:rPr lang="en-US" i="1" dirty="0" err="1"/>
              <a:t>Noctiluca</a:t>
            </a:r>
            <a:r>
              <a:rPr lang="en-US" i="1" dirty="0"/>
              <a:t> </a:t>
            </a:r>
            <a:r>
              <a:rPr lang="en-US" i="1" dirty="0" err="1"/>
              <a:t>scintillans</a:t>
            </a:r>
            <a:endParaRPr lang="ru-RU" i="1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664" y="3398983"/>
            <a:ext cx="4153800" cy="1429134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 flipV="1">
            <a:off x="7952509" y="4304876"/>
            <a:ext cx="674254" cy="111023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10160000" y="4113550"/>
            <a:ext cx="637309" cy="1347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023371" y="5415111"/>
            <a:ext cx="16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Пластинка теки</a:t>
            </a:r>
            <a:endParaRPr lang="ru-RU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91008" y="5415111"/>
            <a:ext cx="11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Альвеола</a:t>
            </a:r>
          </a:p>
        </p:txBody>
      </p:sp>
    </p:spTree>
    <p:extLst>
      <p:ext uri="{BB962C8B-B14F-4D97-AF65-F5344CB8AC3E}">
        <p14:creationId xmlns:p14="http://schemas.microsoft.com/office/powerpoint/2010/main" val="107442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292</Words>
  <Application>Microsoft Office PowerPoint</Application>
  <PresentationFormat>Широкоэкранный</PresentationFormat>
  <Paragraphs>70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Клетки протистов</vt:lpstr>
      <vt:lpstr>Презентация PowerPoint</vt:lpstr>
      <vt:lpstr>Покровы</vt:lpstr>
      <vt:lpstr>Покровы, подмембранные структуры</vt:lpstr>
      <vt:lpstr>Презентация PowerPoint</vt:lpstr>
      <vt:lpstr>Покровы, подмембранные структуры</vt:lpstr>
      <vt:lpstr>Презентация PowerPoint</vt:lpstr>
      <vt:lpstr>Презентация PowerPoint</vt:lpstr>
      <vt:lpstr>Покровы, подмембранные структуры</vt:lpstr>
      <vt:lpstr>Надмембранные структуры</vt:lpstr>
      <vt:lpstr>Презентация PowerPoint</vt:lpstr>
      <vt:lpstr>Классификация митохондрий</vt:lpstr>
      <vt:lpstr>Презентация PowerPoint</vt:lpstr>
      <vt:lpstr>История приобретения хлоропластов</vt:lpstr>
      <vt:lpstr>Paulinella chromatophora</vt:lpstr>
      <vt:lpstr>Chromerida - ближайшие родственники Apicomplexa</vt:lpstr>
      <vt:lpstr>Устройство жгутика</vt:lpstr>
      <vt:lpstr>Устройство жгутика, корешковый аппарат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Павел Сафонов</cp:lastModifiedBy>
  <cp:revision>119</cp:revision>
  <dcterms:created xsi:type="dcterms:W3CDTF">2018-10-31T10:20:57Z</dcterms:created>
  <dcterms:modified xsi:type="dcterms:W3CDTF">2018-11-07T16:09:23Z</dcterms:modified>
</cp:coreProperties>
</file>